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Proxima Nova"/>
      <p:regular r:id="rId64"/>
      <p:bold r:id="rId65"/>
      <p:italic r:id="rId66"/>
      <p:boldItalic r:id="rId67"/>
    </p:embeddedFont>
    <p:embeddedFont>
      <p:font typeface="Carrois Gothic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ProximaNova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9.xml"/><Relationship Id="rId68" Type="http://schemas.openxmlformats.org/officeDocument/2006/relationships/font" Target="fonts/CarroisGothic-regular.fntdata"/><Relationship Id="rId23" Type="http://schemas.openxmlformats.org/officeDocument/2006/relationships/slide" Target="slides/slide18.xml"/><Relationship Id="rId67" Type="http://schemas.openxmlformats.org/officeDocument/2006/relationships/font" Target="fonts/ProximaNova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be180d5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be180d5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be180d5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be180d5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2437884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2437884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be180d57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be180d57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2766fecb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2766fecb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2766fecb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2766fecb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2766fecb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2766fecb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2766fecb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2766fecb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2766fec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2766fec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2766fecb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2766fecb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eb1738c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eb1738c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2766fecb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2766fecb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2766fecb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2766fecb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2766fecb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2766fecb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2766fecb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2766fecb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2766fecb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2766fecb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2766fecb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2766fecb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2766fecb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2766fecb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372b527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372b527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2766fecb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2766fecb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372b527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372b527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eb1738cb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eb1738cb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2766fecb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2766fecb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2766fec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2766fec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372b527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372b527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2766fecb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2766fecb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372b527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0372b527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4651532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4651532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2766fecb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2766fecb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348cb8a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348cb8a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348cb8a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348cb8a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2766fecb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02766fecb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eb1738cb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eb1738c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2766fecb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2766fecb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2766fecb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2766fecb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2766fecb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2766fecb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348cb8a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348cb8a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372b527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372b527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372b527b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372b527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372b527b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372b527b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372b527b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372b527b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372b527b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372b527b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372b527b8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372b527b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2766fec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2766fec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372b527b8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0372b527b8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372b527b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372b527b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372b527b8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372b527b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372b527b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372b527b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372b527b8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0372b527b8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be180d5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be180d5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2766fecb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2766fecb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be180d5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be180d5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be180d5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be180d5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arrois Gothic"/>
              <a:buChar char="●"/>
              <a:defRPr sz="1800"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●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●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rive.google.com/file/d/1SzuKvNN7ybuq7jsR4C9pBF4i6xHxUiOq/view?usp=sharin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2 - Computer Architecture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 Computer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40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Stores frequently used instructions from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Processor checks cache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L1 (Fastest) and L2 Cache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Cache memory more expensive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600" y="1017725"/>
            <a:ext cx="4442701" cy="253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Memory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 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“Long-term Memory”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Persistent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Holds all data not currently in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for running programs transferred from secondary to primary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Slower and cheaper than primary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directly connected to CPU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Much larger amounts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100" y="101772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Memory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34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primary </a:t>
            </a:r>
            <a:r>
              <a:rPr lang="en"/>
              <a:t>memory</a:t>
            </a:r>
            <a:r>
              <a:rPr lang="en"/>
              <a:t> overloaded, data sent to secondary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Temporary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Returned to primary memory 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Stored in units called “pages”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500" y="1170125"/>
            <a:ext cx="5030100" cy="218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88" y="255537"/>
            <a:ext cx="7101225" cy="46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</a:t>
            </a:r>
            <a:r>
              <a:rPr lang="en"/>
              <a:t>s</a:t>
            </a:r>
            <a:r>
              <a:rPr lang="en"/>
              <a:t>et of software that controls computer’s hardware and resources and provides services for computer programs”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 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Peripheral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Multitasking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Security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 between user and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 types of 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GUI (Graphical User Interface)</a:t>
            </a:r>
            <a:r>
              <a:rPr lang="en"/>
              <a:t> - menus, point and click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CLI (Command Line Interface)</a:t>
            </a:r>
            <a:r>
              <a:rPr lang="en"/>
              <a:t> - type in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NLI (Natural Language Interface)</a:t>
            </a:r>
            <a:r>
              <a:rPr lang="en"/>
              <a:t> - speak to computer (Siri)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MBI (Menu Based Interface)</a:t>
            </a:r>
            <a:r>
              <a:rPr lang="en"/>
              <a:t> - Like CLI, but no commands, only menu option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125" y="2296350"/>
            <a:ext cx="2668825" cy="24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063" y="207850"/>
            <a:ext cx="35718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Management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47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storage devices (HDD, Flash Drive)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Allocate memory (RAM) to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Modify memory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Sort data on disk drives and RAM for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Organize data into folders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Copy and delete files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625" y="1152475"/>
            <a:ext cx="3772500" cy="188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Peripheral Management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Peripherals - keyboard, mouse, monitor,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Coordinate with BIOS (basic input/output system)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device drivers to interface with peripherals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Device drives translate peripheral signal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594375"/>
            <a:ext cx="40621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Multitasking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38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Allocates CPU cycles to concurrent programs based on priority and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program given a slice of time, or a “turn” to use CPU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Slices vary in length of time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0" y="811575"/>
            <a:ext cx="4693800" cy="35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architecture?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going on “under the hood”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 on how different components work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39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Username and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permissions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File permissions for reading and writing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550" y="445025"/>
            <a:ext cx="414098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Software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46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Word Processors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Spreadsheets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Database Management System (DBMS) (MS 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Email Client (Outlook)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Computer Aided Design (CAD)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Graphic Processing Software (Photoshop)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581" y="1017725"/>
            <a:ext cx="4077444" cy="2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and Bytes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425" y="894675"/>
            <a:ext cx="3682866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75" y="1445575"/>
            <a:ext cx="4424924" cy="327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825"/>
            <a:ext cx="8839199" cy="336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Language of the CPU and modern computing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1, 0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 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Binary→Denary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50" y="1197000"/>
            <a:ext cx="5960301" cy="3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11101001→233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10001101→141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Denary→Binary</a:t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1150"/>
            <a:ext cx="8839200" cy="3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168→10101000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83→</a:t>
            </a:r>
            <a:r>
              <a:rPr lang="en"/>
              <a:t>01010011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(Central Processing Unit)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96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“The Brain”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Processing all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 is executed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Arithmetic, logical, input/output operations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200" y="1170125"/>
            <a:ext cx="4313400" cy="242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efficiently represents large binary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Memory addresses (esp. </a:t>
            </a:r>
            <a:r>
              <a:rPr lang="en"/>
              <a:t>i</a:t>
            </a:r>
            <a:r>
              <a:rPr lang="en"/>
              <a:t>n assembly)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 Addresses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 16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Hexadecimal→Denary</a:t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13" y="1017725"/>
            <a:ext cx="55191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3B → 59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18E → 398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Denary→Hexadecimal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1246900"/>
            <a:ext cx="4381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480 → 1E0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232 → E8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 </a:t>
            </a:r>
            <a:r>
              <a:rPr lang="en"/>
              <a:t>↔ Binary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hexadecimal digit represents 4 binary 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111011 → 3B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11010110 → D6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92 → 10010010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text displayed?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357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Strings are made up of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character is </a:t>
            </a:r>
            <a:r>
              <a:rPr lang="en"/>
              <a:t>represented</a:t>
            </a:r>
            <a:r>
              <a:rPr lang="en"/>
              <a:t> by a certain number of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formats: ASCII and Unicode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275" y="661263"/>
            <a:ext cx="41696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311700" y="1152475"/>
            <a:ext cx="393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8 bits for each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7 bits used for each character, 1 bit is parity bit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2^7 or 128 possible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Lower case, capitals, numbers, symbols, spaces, punctuation included</a:t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0" y="1068773"/>
            <a:ext cx="4743598" cy="3154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1152475"/>
            <a:ext cx="35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represent multiple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bits, so more characters can be represented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UTF-8 → 8 bits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UTF-16 → 16 bits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UTF-32→32 bits</a:t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800" y="1192425"/>
            <a:ext cx="4976401" cy="275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images displayed?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311700" y="1152475"/>
            <a:ext cx="58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display (monitor, phone screen, etc.) is divided into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ixel = “little square” in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ixel = smallest controllable element in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pixel has a different 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pixel has one color at one moment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color is combination of red, blue and green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Pixels together display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1024x764 screen resolution →1024 pixels high, 764 wide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1080p, HD, 4K </a:t>
            </a:r>
            <a:r>
              <a:rPr lang="en"/>
              <a:t>refers</a:t>
            </a:r>
            <a:r>
              <a:rPr lang="en"/>
              <a:t> to number of pixels in screen</a:t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574" y="1468264"/>
            <a:ext cx="2440726" cy="22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(Von Neumann Model)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1017725"/>
            <a:ext cx="69874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494200" y="1800700"/>
            <a:ext cx="957900" cy="124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570825" y="1896475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ALU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" name="Google Shape;82;p16"/>
          <p:cNvCxnSpPr>
            <a:stCxn id="80" idx="2"/>
          </p:cNvCxnSpPr>
          <p:nvPr/>
        </p:nvCxnSpPr>
        <p:spPr>
          <a:xfrm>
            <a:off x="1973150" y="3046000"/>
            <a:ext cx="0" cy="44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/>
          <p:nvPr/>
        </p:nvSpPr>
        <p:spPr>
          <a:xfrm>
            <a:off x="1599550" y="2375400"/>
            <a:ext cx="546000" cy="58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1570825" y="2296675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0675" y="3185100"/>
            <a:ext cx="1523001" cy="17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311700" y="1152475"/>
            <a:ext cx="463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color in each pixel represented by 6 digit hexadecimal value( Ex: 70EF5A)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 two values represent red, second two represent green and last two represent blue (Ex: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r>
              <a:rPr lang="en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EF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5A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16^2*16^2*16^2 = 256*256*256 possible color combinations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525" y="1152475"/>
            <a:ext cx="3889501" cy="250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Gates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Gates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311700" y="1152475"/>
            <a:ext cx="43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Processors/chips made up of millions of “switches” called logic 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logic gate takes 1-2 inputs and 1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Possible inputs are 1 or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= high voltage, 0 = low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Voltage = “pressure that forces charged electrons” to flow through circuit</a:t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150" y="661263"/>
            <a:ext cx="33353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050" y="341700"/>
            <a:ext cx="6187886" cy="44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339" name="Google Shape;33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 OR NOT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(A XOR B) AND NOT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(A OR B) AND NOT(A AND C)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0825"/>
            <a:ext cx="8839200" cy="300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3275"/>
            <a:ext cx="8839200" cy="296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075"/>
            <a:ext cx="8839203" cy="298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 Questions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750"/>
            <a:ext cx="8839203" cy="21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Fetch-Decode-Execute Cycle (FDE Cycle)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 starts at the 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PC sends the next address to be checked to the MAR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 sends address to RAM, stores result in MDR.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MDR sends data to the CIR (Current Instruction Register) for decoding.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 passes the decoded instructions on to the ALU, which does everything that’s needed to be done.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ALU gives address to MAR if it needs and further instructions.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23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6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</a:t>
            </a:r>
            <a:endParaRPr/>
          </a:p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https://drive.google.com/file/d/1SzuKvNN7ybuq7jsR4C9pBF4i6xHxUiOq/view?usp=sharing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84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381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Fetch-Decode-Execute Cycle (FDE Cycle)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25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PC → MAR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MAR → 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RAM → MDR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MDR → CIR/CU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CU → ALU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ALU →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Fetch 1)-3)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Decode 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Execute 6)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860475" y="1152475"/>
            <a:ext cx="25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= Program Counter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 = Memory Address Register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RAM = Random Access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MDR = Memory Data Register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 = Control Unit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ALU = Arithmetic Logic Unit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on CPU/FDE Cycle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FDE cycle orchestrated by Control Unit (CU)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 cores = 2 ALUs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Processor Speed = # of FDE Cycles per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2GHz = 2 billion cycles per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FDE Cycle = Machine-Instruction Cycle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Memory (RAM)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37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Access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“Short term memory”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Address →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Volatile - data lost when computer turned 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Non-persistent storage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00" y="1152475"/>
            <a:ext cx="33337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Memory (ROM)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396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Read-only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store permanent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Instruction to boot computer (BIOS)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Instructions written in factory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Keeps data without electricity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00" y="968975"/>
            <a:ext cx="4557901" cy="301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